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AFE4"/>
    <a:srgbClr val="6EBD8D"/>
    <a:srgbClr val="FFDD00"/>
    <a:srgbClr val="EB5B25"/>
    <a:srgbClr val="0091D3"/>
    <a:srgbClr val="595959"/>
    <a:srgbClr val="95C11F"/>
    <a:srgbClr val="006B37"/>
    <a:srgbClr val="DCDCD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6395" autoAdjust="0"/>
  </p:normalViewPr>
  <p:slideViewPr>
    <p:cSldViewPr>
      <p:cViewPr varScale="1">
        <p:scale>
          <a:sx n="89" d="100"/>
          <a:sy n="89" d="100"/>
        </p:scale>
        <p:origin x="53" y="53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ED19-6695-4832-85DD-AABC7512B0EE}" type="datetimeFigureOut">
              <a:rPr lang="pl-PL" smtClean="0"/>
              <a:t>27.01.2025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AAF7-E29A-4D45-93F3-3A350BC87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58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6" name="AutoShape 17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7" name="AutoShape 18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8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892713" y="-12811125"/>
            <a:ext cx="24060151" cy="135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679926" y="4716661"/>
            <a:ext cx="5409507" cy="443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11125"/>
            <a:ext cx="240792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11125"/>
            <a:ext cx="240792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116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11125"/>
            <a:ext cx="240792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586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11125"/>
            <a:ext cx="240792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215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11125"/>
            <a:ext cx="240792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126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11125"/>
            <a:ext cx="240792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217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11125"/>
            <a:ext cx="240792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096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11125"/>
            <a:ext cx="240792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654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6DA92-ECA4-44A0-A861-3E37AAD2FF2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92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875CE-9CF6-4BBD-BCEF-F4F2C0FE48D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91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E9A6E-EDA7-4291-8892-9AACDA25AC6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0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4333-0375-4460-8F62-59B0F558A2C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86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109DF-4807-4821-BE28-61CF78A9784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51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6130C-9558-423C-A5C4-4ADD3D0E9E9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67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E8F28-B515-4EDC-8140-20A5FB54934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62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BA2C1-72C0-4AB3-B1A7-2158DB1BFC0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71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8BA9-D18B-451E-B581-3DBA4CE0548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76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1E529-D026-48F4-9F18-C524D4BD2E1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59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766A6-82DC-4DE0-8F70-EA17A2AF984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82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63A251-9C1F-4B3F-A4BE-2B44F812029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850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" y="0"/>
            <a:ext cx="12191994" cy="685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1B4CE48-EC9A-E33D-6A46-FFE6E521A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332656"/>
            <a:ext cx="2448272" cy="1177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1772816"/>
            <a:ext cx="87211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" y="0"/>
            <a:ext cx="12191994" cy="6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31904" y="404664"/>
            <a:ext cx="669674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Wydarzenia</a:t>
            </a:r>
          </a:p>
          <a:p>
            <a:pPr algn="r">
              <a:lnSpc>
                <a:spcPts val="5500"/>
              </a:lnSpc>
            </a:pP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pierwszego roku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79376" y="3180579"/>
            <a:ext cx="337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42AFE4"/>
                </a:solidFill>
                <a:latin typeface="Impact" panose="020B0806030902050204" pitchFamily="34" charset="0"/>
              </a:rPr>
              <a:t>Imprezy masowe:</a:t>
            </a:r>
            <a:endParaRPr lang="pl-PL" sz="5400" dirty="0">
              <a:solidFill>
                <a:srgbClr val="42AFE4"/>
              </a:solidFill>
              <a:latin typeface="Impact" panose="020B080603090205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494460" y="2132856"/>
            <a:ext cx="379783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>
                <a:solidFill>
                  <a:srgbClr val="6EBD8D"/>
                </a:solidFill>
                <a:latin typeface="Impact" panose="020B0806030902050204" pitchFamily="34" charset="0"/>
              </a:rPr>
              <a:t>blisko </a:t>
            </a:r>
            <a:r>
              <a:rPr lang="pl-PL" sz="11500" dirty="0">
                <a:solidFill>
                  <a:srgbClr val="6EBD8D"/>
                </a:solidFill>
                <a:latin typeface="Impact" panose="020B0806030902050204" pitchFamily="34" charset="0"/>
              </a:rPr>
              <a:t>80</a:t>
            </a:r>
            <a:r>
              <a:rPr lang="pl-PL" sz="7200" dirty="0">
                <a:solidFill>
                  <a:srgbClr val="6EBD8D"/>
                </a:solidFill>
                <a:latin typeface="Impact" panose="020B0806030902050204" pitchFamily="34" charset="0"/>
              </a:rPr>
              <a:t> </a:t>
            </a:r>
            <a:endParaRPr lang="pl-PL" sz="7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99115" y="3501202"/>
            <a:ext cx="337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rgbClr val="6EBD8D"/>
                </a:solidFill>
                <a:latin typeface="Impact" panose="020B0806030902050204" pitchFamily="34" charset="0"/>
              </a:rPr>
              <a:t>wydarzeń</a:t>
            </a:r>
          </a:p>
        </p:txBody>
      </p:sp>
      <p:sp>
        <p:nvSpPr>
          <p:cNvPr id="6" name="Prostokąt 5"/>
          <p:cNvSpPr/>
          <p:nvPr/>
        </p:nvSpPr>
        <p:spPr>
          <a:xfrm>
            <a:off x="498176" y="4491117"/>
            <a:ext cx="37537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meczów, koncertów, </a:t>
            </a:r>
            <a:br>
              <a:rPr lang="pl-PL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widowisk i targów.</a:t>
            </a: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883950-E013-DCDB-8B3A-35A9B9EBF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520" y="356708"/>
            <a:ext cx="2406583" cy="11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916832"/>
            <a:ext cx="8343406" cy="5562271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" y="0"/>
            <a:ext cx="12191994" cy="6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35177" y="371315"/>
            <a:ext cx="669674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Wydarzenia</a:t>
            </a:r>
          </a:p>
          <a:p>
            <a:pPr algn="r">
              <a:lnSpc>
                <a:spcPts val="5500"/>
              </a:lnSpc>
            </a:pP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pierwszego roku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1384" y="2774262"/>
            <a:ext cx="337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42AFE4"/>
                </a:solidFill>
                <a:latin typeface="Impact" panose="020B0806030902050204" pitchFamily="34" charset="0"/>
              </a:rPr>
              <a:t>Frekwencja łącznie:</a:t>
            </a:r>
            <a:endParaRPr lang="pl-PL" sz="5400" dirty="0">
              <a:solidFill>
                <a:srgbClr val="42AFE4"/>
              </a:solidFill>
              <a:latin typeface="Impact" panose="020B080603090205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62159" y="1700808"/>
            <a:ext cx="3421129" cy="2998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>
                <a:solidFill>
                  <a:srgbClr val="6EBD8D"/>
                </a:solidFill>
                <a:latin typeface="Impact" panose="020B0806030902050204" pitchFamily="34" charset="0"/>
              </a:rPr>
              <a:t>ok. </a:t>
            </a:r>
            <a:r>
              <a:rPr lang="pl-PL" sz="11500" dirty="0">
                <a:solidFill>
                  <a:srgbClr val="6EBD8D"/>
                </a:solidFill>
                <a:latin typeface="Impact" panose="020B0806030902050204" pitchFamily="34" charset="0"/>
              </a:rPr>
              <a:t>375</a:t>
            </a:r>
            <a:r>
              <a:rPr lang="pl-PL" sz="7200" dirty="0">
                <a:solidFill>
                  <a:srgbClr val="6EBD8D"/>
                </a:solidFill>
                <a:latin typeface="Impact" panose="020B0806030902050204" pitchFamily="34" charset="0"/>
              </a:rPr>
              <a:t> </a:t>
            </a:r>
            <a:endParaRPr lang="pl-PL" sz="7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419451" y="3094885"/>
            <a:ext cx="337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rgbClr val="6EBD8D"/>
                </a:solidFill>
                <a:latin typeface="Impact" panose="020B0806030902050204" pitchFamily="34" charset="0"/>
              </a:rPr>
              <a:t>tys. osób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70184" y="4163899"/>
            <a:ext cx="5288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łącznie na Arenie Głównej, Małej </a:t>
            </a:r>
            <a:b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Arenie, w salach konferencyjnych, </a:t>
            </a:r>
            <a:b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strefie sportów walki, </a:t>
            </a:r>
            <a:b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siłowni oraz na lodowisku </a:t>
            </a:r>
            <a:b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sezonowym.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AAA383B-71C6-214E-D438-D4F78808E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24" y="371315"/>
            <a:ext cx="2460466" cy="11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45" y="1700807"/>
            <a:ext cx="7955774" cy="5302555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" y="0"/>
            <a:ext cx="12191994" cy="6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35177" y="371315"/>
            <a:ext cx="669674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Rekompensata </a:t>
            </a:r>
            <a:b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z budżetu miasta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1384" y="2821893"/>
            <a:ext cx="11000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42AFE4"/>
                </a:solidFill>
                <a:latin typeface="Impact" panose="020B0806030902050204" pitchFamily="34" charset="0"/>
              </a:rPr>
              <a:t>Wykorzystana rekompensata: </a:t>
            </a:r>
          </a:p>
          <a:p>
            <a:r>
              <a:rPr lang="pl-PL" sz="6000" dirty="0">
                <a:solidFill>
                  <a:srgbClr val="42AFE4"/>
                </a:solidFill>
                <a:latin typeface="Impact" panose="020B0806030902050204" pitchFamily="34" charset="0"/>
              </a:rPr>
              <a:t>4 790 000</a:t>
            </a:r>
            <a:r>
              <a:rPr lang="pl-PL" sz="4400" dirty="0">
                <a:solidFill>
                  <a:srgbClr val="42AFE4"/>
                </a:solidFill>
                <a:latin typeface="Impact" panose="020B0806030902050204" pitchFamily="34" charset="0"/>
              </a:rPr>
              <a:t> zł netto</a:t>
            </a:r>
            <a:endParaRPr lang="pl-PL" sz="6600" dirty="0">
              <a:solidFill>
                <a:srgbClr val="42AFE4"/>
              </a:solidFill>
              <a:latin typeface="Impact" panose="020B080603090205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70184" y="2053160"/>
            <a:ext cx="948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6EBD8D"/>
                </a:solidFill>
                <a:latin typeface="Impact" panose="020B0806030902050204" pitchFamily="34" charset="0"/>
              </a:rPr>
              <a:t>Przyznana rekompensata na 2024r.: 5 600 000 zł netto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70184" y="4553833"/>
            <a:ext cx="4805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Z wykorzystanej rekompensaty </a:t>
            </a:r>
            <a:br>
              <a:rPr lang="pl-PL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do budżetu miasta wróciło blisko</a:t>
            </a:r>
            <a:br>
              <a:rPr lang="pl-PL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1 450 000 zł netto (z tytułu podatku </a:t>
            </a:r>
            <a:br>
              <a:rPr lang="pl-PL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od nieruchomości i opłaty </a:t>
            </a:r>
          </a:p>
          <a:p>
            <a:pPr algn="just"/>
            <a:r>
              <a:rPr lang="pl-PL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za dzierżawę obiektu przez spółkę)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FD9B9ED-2B98-1958-2605-1E6F691CE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24" y="406498"/>
            <a:ext cx="2304256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32" y="1960340"/>
            <a:ext cx="7560840" cy="5043022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" y="0"/>
            <a:ext cx="12191994" cy="6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35177" y="371315"/>
            <a:ext cx="669674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Rekompensata </a:t>
            </a:r>
            <a:b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z budżetu miasta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1384" y="2852936"/>
            <a:ext cx="11000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42AFE4"/>
                </a:solidFill>
                <a:latin typeface="Impact" panose="020B0806030902050204" pitchFamily="34" charset="0"/>
              </a:rPr>
              <a:t>2 500 000</a:t>
            </a:r>
            <a:r>
              <a:rPr lang="pl-PL" sz="4400" dirty="0">
                <a:solidFill>
                  <a:srgbClr val="42AFE4"/>
                </a:solidFill>
                <a:latin typeface="Impact" panose="020B0806030902050204" pitchFamily="34" charset="0"/>
              </a:rPr>
              <a:t> zł netto</a:t>
            </a:r>
            <a:endParaRPr lang="pl-PL" sz="6600" dirty="0">
              <a:solidFill>
                <a:srgbClr val="42AFE4"/>
              </a:solidFill>
              <a:latin typeface="Impact" panose="020B080603090205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70184" y="3861048"/>
            <a:ext cx="518866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Cele na 2025 rok to pozyskanie Sponsora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Tytularnego oraz dalszy progres w budowaniu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przychodów i minimalizacji kosztów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eksploatacyjnych obiektu, co może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przynieść nawet o kilkaset tysięcy złotych </a:t>
            </a:r>
          </a:p>
          <a:p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lepszy wynik spółki i przyczynić się do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obniżenia rekompensaty.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51384" y="1988840"/>
            <a:ext cx="93894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kern="100" dirty="0">
                <a:solidFill>
                  <a:srgbClr val="6EBD8D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Równowartość bonifikat za udostępnienia obiektów olsztyńskim szkołom </a:t>
            </a:r>
          </a:p>
          <a:p>
            <a:r>
              <a:rPr lang="pl-PL" sz="2400" kern="100" dirty="0">
                <a:solidFill>
                  <a:srgbClr val="6EBD8D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 klubom, oraz na imprezy miejskie i wspierane przez miasto to blisko</a:t>
            </a:r>
            <a:endParaRPr lang="pl-PL" sz="2400" dirty="0">
              <a:solidFill>
                <a:srgbClr val="6EBD8D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A35780-84A0-63F5-A24F-A1877F3E8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267" y="353023"/>
            <a:ext cx="2448837" cy="1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44" y="1700807"/>
            <a:ext cx="7955776" cy="5302555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" y="0"/>
            <a:ext cx="12191994" cy="6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35177" y="371315"/>
            <a:ext cx="669674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Sponsoring </a:t>
            </a:r>
            <a:b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tytularny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70184" y="3086958"/>
            <a:ext cx="588026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Przykłady polskich umów i projektów: Ergo Arena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w Gdańsku i Atlas Arena w Łodzi (15-letnie umowy),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PreZero Arena Gliwice, Polsat Plus Arena Gdynia,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Chorten Arena w Białymstoku.</a:t>
            </a:r>
          </a:p>
          <a:p>
            <a:endParaRPr lang="pl-PL" b="1" kern="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Atrakcyjność biznesowa i turystyczna miasta,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jak i sukcesy olsztyńskiej areny, zachętą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dla (przede wszystkim) lokalnych firm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do nawiązania długoterminowej </a:t>
            </a:r>
            <a:b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współpracy z nami.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51384" y="2006838"/>
            <a:ext cx="70278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kern="100" dirty="0">
                <a:solidFill>
                  <a:srgbClr val="6EBD8D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Jest narzędziem budowania wizerunku i promocji </a:t>
            </a:r>
            <a:br>
              <a:rPr lang="pl-PL" sz="2400" kern="100" dirty="0">
                <a:solidFill>
                  <a:srgbClr val="6EBD8D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sz="4000" kern="100" dirty="0">
                <a:solidFill>
                  <a:srgbClr val="42AFE4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wspólnej marki sponsora i areny</a:t>
            </a:r>
            <a:endParaRPr lang="pl-PL" sz="4000" dirty="0">
              <a:solidFill>
                <a:srgbClr val="42AFE4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037311F-0F88-CB6E-CFDE-C7150F78B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615" y="369357"/>
            <a:ext cx="2518497" cy="12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45" y="1700807"/>
            <a:ext cx="7955774" cy="5302554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" y="0"/>
            <a:ext cx="12191994" cy="6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35177" y="371315"/>
            <a:ext cx="669674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Planowane </a:t>
            </a:r>
            <a:b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wydarzenia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3560" y="2026583"/>
            <a:ext cx="85138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kern="100" dirty="0">
                <a:solidFill>
                  <a:srgbClr val="6EBD8D"/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•</a:t>
            </a: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13 lutego – </a:t>
            </a:r>
            <a:r>
              <a:rPr lang="pl-PL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Rhythm</a:t>
            </a: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of the Dance, </a:t>
            </a: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taneczny spektakl na światowym poziomie;</a:t>
            </a:r>
          </a:p>
          <a:p>
            <a:r>
              <a:rPr lang="pl-PL" b="1" kern="100" dirty="0">
                <a:solidFill>
                  <a:srgbClr val="6EBD8D"/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•</a:t>
            </a: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26 lutego – Rafał </a:t>
            </a:r>
            <a:r>
              <a:rPr lang="pl-PL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Pacześ</a:t>
            </a: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</a:t>
            </a: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stand </a:t>
            </a:r>
            <a:r>
              <a:rPr lang="pl-PL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up</a:t>
            </a: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(pierwszy raz w Uranii scena 360 stopni);</a:t>
            </a:r>
          </a:p>
          <a:p>
            <a:r>
              <a:rPr lang="pl-PL" b="1" kern="100" dirty="0">
                <a:solidFill>
                  <a:srgbClr val="6EBD8D"/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•</a:t>
            </a: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5 czerwca – Chris Norman, </a:t>
            </a: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koncert artysty znanego z takich hitów jak </a:t>
            </a:r>
            <a:b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„</a:t>
            </a:r>
            <a:r>
              <a:rPr lang="pl-PL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Midnight</a:t>
            </a: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Lady”, byłego wokalisty zespołu </a:t>
            </a:r>
            <a:r>
              <a:rPr lang="pl-PL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Smokie</a:t>
            </a: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51384" y="1556792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kern="100" dirty="0">
                <a:solidFill>
                  <a:srgbClr val="6EBD8D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 połowa 2025</a:t>
            </a:r>
            <a:endParaRPr lang="pl-PL" sz="4000" dirty="0">
              <a:solidFill>
                <a:srgbClr val="42AFE4"/>
              </a:solidFill>
              <a:latin typeface="Impact" panose="020B080603090205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13560" y="3826783"/>
            <a:ext cx="624222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kern="100" dirty="0">
                <a:solidFill>
                  <a:srgbClr val="42AFE4"/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•</a:t>
            </a: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29 marca – </a:t>
            </a:r>
            <a:r>
              <a:rPr lang="pl-PL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Alphaville</a:t>
            </a: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</a:t>
            </a: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niemiecki zespół lat 80. znany </a:t>
            </a:r>
            <a:b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</a:t>
            </a:r>
            <a:r>
              <a:rPr lang="pl-PL" kern="1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z takich hitów jak „Big in Japan” oraz „</a:t>
            </a:r>
            <a:r>
              <a:rPr lang="pl-PL" kern="100" spc="-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Forever</a:t>
            </a:r>
            <a:r>
              <a:rPr lang="pl-PL" kern="1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Young”, </a:t>
            </a:r>
            <a:br>
              <a:rPr lang="pl-PL" kern="1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po raz pierwszy zagości w Olsztynie;</a:t>
            </a:r>
            <a:b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b="1" kern="100" dirty="0">
                <a:solidFill>
                  <a:srgbClr val="42AFE4"/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•</a:t>
            </a:r>
            <a:r>
              <a:rPr lang="pl-PL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- 13-14 września – Targi wędkarskie, </a:t>
            </a: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największe </a:t>
            </a:r>
            <a:b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targi wędkarskie i outdoorowe w regionie. </a:t>
            </a:r>
            <a:b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Wydarzenie dla pasjonatów wędkarstwa, </a:t>
            </a:r>
            <a:b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ale też dla całych rodzin z dziećmi </a:t>
            </a:r>
            <a:b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pl-PL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i miłośników natury.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51384" y="3356992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kern="100" dirty="0">
                <a:solidFill>
                  <a:srgbClr val="42AFE4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Produkcje własne 2025:</a:t>
            </a:r>
            <a:endParaRPr lang="pl-PL" sz="4000" dirty="0">
              <a:solidFill>
                <a:srgbClr val="42AFE4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078A59-47C6-DEB1-14BB-CB960ADE9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324" y="402297"/>
            <a:ext cx="2483167" cy="11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" y="0"/>
            <a:ext cx="12191992" cy="6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2994023" y="2708920"/>
            <a:ext cx="59983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kern="100" dirty="0">
                <a:solidFill>
                  <a:srgbClr val="6EBD8D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Dzieje się w Olsztynie</a:t>
            </a:r>
          </a:p>
          <a:p>
            <a:pPr algn="ctr"/>
            <a:r>
              <a:rPr lang="pl-PL" sz="6000" kern="100" dirty="0">
                <a:solidFill>
                  <a:schemeClr val="bg1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imprezy.olsztyn.eu</a:t>
            </a:r>
            <a:endParaRPr lang="pl-PL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44558" y="4581128"/>
            <a:ext cx="4897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kern="100" dirty="0">
                <a:solidFill>
                  <a:srgbClr val="42AFE4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Wydarzenia w hali Uranii</a:t>
            </a:r>
          </a:p>
          <a:p>
            <a:pPr algn="ctr"/>
            <a:r>
              <a:rPr lang="pl-PL" sz="6000" kern="100" dirty="0">
                <a:solidFill>
                  <a:schemeClr val="bg1"/>
                </a:solidFill>
                <a:latin typeface="Impact" panose="020B080603090205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hala.olsztyn.eu</a:t>
            </a:r>
            <a:endParaRPr lang="pl-PL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F54122-7CFF-CDE1-5C84-1D7E95C4F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332656"/>
            <a:ext cx="2522799" cy="12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11751</TotalTime>
  <Words>428</Words>
  <Application>Microsoft Office PowerPoint</Application>
  <PresentationFormat>Panoramiczny</PresentationFormat>
  <Paragraphs>40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Times New Roman</vt:lpstr>
      <vt:lpstr>Trebuchet MS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sakowicz.marcin</dc:creator>
  <cp:keywords/>
  <dc:description/>
  <cp:lastModifiedBy>Katarzyna</cp:lastModifiedBy>
  <cp:revision>529</cp:revision>
  <cp:lastPrinted>2025-01-07T07:13:46Z</cp:lastPrinted>
  <dcterms:created xsi:type="dcterms:W3CDTF">2012-03-02T13:43:52Z</dcterms:created>
  <dcterms:modified xsi:type="dcterms:W3CDTF">2025-01-27T10:36:57Z</dcterms:modified>
</cp:coreProperties>
</file>